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svg" ContentType="image/svg+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0" autoAdjust="0"/>
    <p:restoredTop sz="94637" autoAdjust="0"/>
  </p:normalViewPr>
  <p:slideViewPr>
    <p:cSldViewPr>
      <p:cViewPr varScale="1">
        <p:scale>
          <a:sx n="92" d="100"/>
          <a:sy n="92" d="100"/>
        </p:scale>
        <p:origin x="23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26" Type="http://schemas.openxmlformats.org/officeDocument/2006/relationships/presProps" Target="presProps.xml"/>
  <Relationship Id="rId29" Type="http://schemas.openxmlformats.org/officeDocument/2006/relationships/tableStyles" Target="tableStyles.xml"/>
  <Relationship Id="rId1" Type="http://schemas.openxmlformats.org/officeDocument/2006/relationships/slideMaster" Target="slideMasters/slideMaster1.xml"/>
  <Relationship Id="rId28" Type="http://schemas.openxmlformats.org/officeDocument/2006/relationships/theme" Target="theme/theme1.xml"/>
  <Relationship Id="rId27" Type="http://schemas.openxmlformats.org/officeDocument/2006/relationships/viewProps" Target="viewProps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<Relationship Id="rId8" Type="http://schemas.openxmlformats.org/officeDocument/2006/relationships/image" Target="../media/image7.svg"/>
<Relationship Id="rId3" Type="http://schemas.openxmlformats.org/officeDocument/2006/relationships/image" Target="../media/image2.png"/>
<Relationship Id="rId7" Type="http://schemas.openxmlformats.org/officeDocument/2006/relationships/image" Target="../media/image6.png"/>
<Relationship Id="rId2" Type="http://schemas.openxmlformats.org/officeDocument/2006/relationships/image" Target="../media/image1.jpeg"/>
<Relationship Id="rId1" Type="http://schemas.openxmlformats.org/officeDocument/2006/relationships/slideLayout" Target="../slideLayouts/slideLayout7.xml"/>
<Relationship Id="rId6" Type="http://schemas.openxmlformats.org/officeDocument/2006/relationships/image" Target="../media/image5.svg"/>
<Relationship Id="rId5" Type="http://schemas.openxmlformats.org/officeDocument/2006/relationships/image" Target="../media/image4.png"/>
<Relationship Id="rId4" Type="http://schemas.openxmlformats.org/officeDocument/2006/relationships/image" Target="../media/image3.svg"/>
</Relationships>
</file>

<file path=ppt/slides/_rels/slide10.xml.rels><?xml version="1.0" encoding="UTF-8" standalone="yes"?>
<Relationships xmlns="http://schemas.openxmlformats.org/package/2006/relationships">
<Relationship Id="rId2" Type="http://schemas.openxmlformats.org/officeDocument/2006/relationships/image" Target="../media/image18.jpeg"/>
<Relationship Id="rId1" Type="http://schemas.openxmlformats.org/officeDocument/2006/relationships/slideLayout" Target="../slideLayouts/slideLayout7.xml"/>
</Relationships>
</file>

<file path=ppt/slides/_rels/slide11.xml.rels><?xml version="1.0" encoding="UTF-8" standalone="yes"?>
<Relationships xmlns="http://schemas.openxmlformats.org/package/2006/relationships">
<Relationship Id="rId2" Type="http://schemas.openxmlformats.org/officeDocument/2006/relationships/image" Target="../media/image10.jpeg"/>
<Relationship Id="rId1" Type="http://schemas.openxmlformats.org/officeDocument/2006/relationships/slideLayout" Target="../slideLayouts/slideLayout7.xml"/>
</Relationships>
</file>

<file path=ppt/slides/_rels/slide12.xml.rels><?xml version="1.0" encoding="UTF-8" standalone="yes"?>
<Relationships xmlns="http://schemas.openxmlformats.org/package/2006/relationships">
<Relationship Id="rId2" Type="http://schemas.openxmlformats.org/officeDocument/2006/relationships/image" Target="../media/image19.jpeg"/>
<Relationship Id="rId1" Type="http://schemas.openxmlformats.org/officeDocument/2006/relationships/slideLayout" Target="../slideLayouts/slideLayout7.xml"/>
</Relationships>
</file>

<file path=ppt/slides/_rels/slide2.xml.rels><?xml version="1.0" encoding="UTF-8" standalone="yes"?>
<Relationships xmlns="http://schemas.openxmlformats.org/package/2006/relationships">
<Relationship Id="rId2" Type="http://schemas.openxmlformats.org/officeDocument/2006/relationships/image" Target="../media/image8.jpeg"/>
<Relationship Id="rId1" Type="http://schemas.openxmlformats.org/officeDocument/2006/relationships/slideLayout" Target="../slideLayouts/slideLayout7.xml"/>
</Relationships>
</file>

<file path=ppt/slides/_rels/slide3.xml.rels><?xml version="1.0" encoding="UTF-8" standalone="yes"?>
<Relationships xmlns="http://schemas.openxmlformats.org/package/2006/relationships">
<Relationship Id="rId2" Type="http://schemas.openxmlformats.org/officeDocument/2006/relationships/image" Target="../media/image10.jpeg"/>
<Relationship Id="rId1" Type="http://schemas.openxmlformats.org/officeDocument/2006/relationships/slideLayout" Target="../slideLayouts/slideLayout7.xml"/>
</Relationships>
</file>

<file path=ppt/slides/_rels/slide4.xml.rels><?xml version="1.0" encoding="UTF-8" standalone="yes"?>
<Relationships xmlns="http://schemas.openxmlformats.org/package/2006/relationships">
<Relationship Id="rId2" Type="http://schemas.openxmlformats.org/officeDocument/2006/relationships/image" Target="../media/image10.jpeg"/>
<Relationship Id="rId1" Type="http://schemas.openxmlformats.org/officeDocument/2006/relationships/slideLayout" Target="../slideLayouts/slideLayout7.xml"/>
</Relationships>
</file>

<file path=ppt/slides/_rels/slide5.xml.rels><?xml version="1.0" encoding="UTF-8" standalone="yes"?>
<Relationships xmlns="http://schemas.openxmlformats.org/package/2006/relationships">
<Relationship Id="rId2" Type="http://schemas.openxmlformats.org/officeDocument/2006/relationships/image" Target="../media/image9.jpeg"/>
<Relationship Id="rId1" Type="http://schemas.openxmlformats.org/officeDocument/2006/relationships/slideLayout" Target="../slideLayouts/slideLayout7.xml"/>
</Relationships>
</file>

<file path=ppt/slides/_rels/slide6.xml.rels><?xml version="1.0" encoding="UTF-8" standalone="yes"?>
<Relationships xmlns="http://schemas.openxmlformats.org/package/2006/relationships">
<Relationship Id="rId2" Type="http://schemas.openxmlformats.org/officeDocument/2006/relationships/image" Target="../media/image9.jpeg"/>
<Relationship Id="rId1" Type="http://schemas.openxmlformats.org/officeDocument/2006/relationships/slideLayout" Target="../slideLayouts/slideLayout7.xml"/>
</Relationships>
</file>

<file path=ppt/slides/_rels/slide7.xml.rels><?xml version="1.0" encoding="UTF-8" standalone="yes"?>
<Relationships xmlns="http://schemas.openxmlformats.org/package/2006/relationships">
<Relationship Id="rId2" Type="http://schemas.openxmlformats.org/officeDocument/2006/relationships/image" Target="../media/image10.jpeg"/>
<Relationship Id="rId1" Type="http://schemas.openxmlformats.org/officeDocument/2006/relationships/slideLayout" Target="../slideLayouts/slideLayout7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7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11815" y="6585624"/>
            <a:ext cx="12114058" cy="0"/>
          </a:xfrm>
          <a:prstGeom prst="line">
            <a:avLst/>
          </a:prstGeom>
          <a:ln w="666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411815" y="8706424"/>
            <a:ext cx="238384" cy="23838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21486" y="8706424"/>
            <a:ext cx="238384" cy="23838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37024" y="8706424"/>
            <a:ext cx="238384" cy="23838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54C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590326" y="8760225"/>
            <a:ext cx="100703" cy="130783"/>
          </a:xfrm>
          <a:custGeom>
            <a:avLst/>
            <a:gdLst/>
            <a:ahLst/>
            <a:cxnLst/>
            <a:rect l="l" t="t" r="r" b="b"/>
            <a:pathLst>
              <a:path w="100703" h="130783">
                <a:moveTo>
                  <a:pt x="0" y="0"/>
                </a:moveTo>
                <a:lnTo>
                  <a:pt x="100703" y="0"/>
                </a:lnTo>
                <a:lnTo>
                  <a:pt x="100703" y="130783"/>
                </a:lnTo>
                <a:lnTo>
                  <a:pt x="0" y="130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71410" y="8765113"/>
            <a:ext cx="119192" cy="121007"/>
          </a:xfrm>
          <a:custGeom>
            <a:avLst/>
            <a:gdLst/>
            <a:ahLst/>
            <a:cxnLst/>
            <a:rect l="l" t="t" r="r" b="b"/>
            <a:pathLst>
              <a:path w="119192" h="121007">
                <a:moveTo>
                  <a:pt x="0" y="0"/>
                </a:moveTo>
                <a:lnTo>
                  <a:pt x="119192" y="0"/>
                </a:lnTo>
                <a:lnTo>
                  <a:pt x="119192" y="121007"/>
                </a:lnTo>
                <a:lnTo>
                  <a:pt x="0" y="1210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595712" y="8765113"/>
            <a:ext cx="121007" cy="121007"/>
          </a:xfrm>
          <a:custGeom>
            <a:avLst/>
            <a:gdLst/>
            <a:ahLst/>
            <a:cxnLst/>
            <a:rect l="l" t="t" r="r" b="b"/>
            <a:pathLst>
              <a:path w="121007" h="121007">
                <a:moveTo>
                  <a:pt x="0" y="0"/>
                </a:moveTo>
                <a:lnTo>
                  <a:pt x="121007" y="0"/>
                </a:lnTo>
                <a:lnTo>
                  <a:pt x="121007" y="121007"/>
                </a:lnTo>
                <a:lnTo>
                  <a:pt x="0" y="121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57123" y="2987001"/>
            <a:ext cx="13983875" cy="256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49"/>
              </a:lnSpc>
            </a:pPr>
            <a:r>
              <a:rPr lang="en-US" sz="9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Jarvis 2026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75298" y="8690996"/>
            <a:ext cx="333046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123 Anywhere St., Any City, ST 12345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8620" y="8690996"/>
            <a:ext cx="1647437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+123-456-7890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80910" y="8690996"/>
            <a:ext cx="2754552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www.2slides.com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8039" y="656975"/>
            <a:ext cx="3180161" cy="27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Ryan Lin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93724" y="656975"/>
            <a:ext cx="2687186" cy="27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18"/>
              </a:lnSpc>
            </a:pPr>
            <a:r>
              <a:rPr lang="en-US" sz="1656" b="1" dirty="0">
                <a:solidFill>
                  <a:srgbClr val="2254C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July 28,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50061" y="1682761"/>
            <a:ext cx="5692209" cy="807137"/>
            <a:chOff x="0" y="0"/>
            <a:chExt cx="3208308" cy="454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08307" cy="454928"/>
            </a:xfrm>
            <a:custGeom>
              <a:avLst/>
              <a:gdLst/>
              <a:ahLst/>
              <a:cxnLst/>
              <a:rect l="l" t="t" r="r" b="b"/>
              <a:pathLst>
                <a:path w="3208307" h="454928">
                  <a:moveTo>
                    <a:pt x="0" y="0"/>
                  </a:moveTo>
                  <a:lnTo>
                    <a:pt x="3208307" y="0"/>
                  </a:lnTo>
                  <a:lnTo>
                    <a:pt x="3208307" y="454928"/>
                  </a:lnTo>
                  <a:lnTo>
                    <a:pt x="0" y="454928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850059" y="5393786"/>
            <a:ext cx="5692209" cy="807137"/>
            <a:chOff x="0" y="0"/>
            <a:chExt cx="3208308" cy="4549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08307" cy="454928"/>
            </a:xfrm>
            <a:custGeom>
              <a:avLst/>
              <a:gdLst/>
              <a:ahLst/>
              <a:cxnLst/>
              <a:rect l="l" t="t" r="r" b="b"/>
              <a:pathLst>
                <a:path w="3208307" h="454928">
                  <a:moveTo>
                    <a:pt x="0" y="0"/>
                  </a:moveTo>
                  <a:lnTo>
                    <a:pt x="3208307" y="0"/>
                  </a:lnTo>
                  <a:lnTo>
                    <a:pt x="3208307" y="454928"/>
                  </a:lnTo>
                  <a:lnTo>
                    <a:pt x="0" y="454928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87860" y="3988846"/>
            <a:ext cx="7692097" cy="2637504"/>
          </a:xfrm>
          <a:custGeom>
            <a:avLst/>
            <a:gdLst/>
            <a:ahLst/>
            <a:cxnLst/>
            <a:rect l="l" t="t" r="r" b="b"/>
            <a:pathLst>
              <a:path w="7692097" h="2637504">
                <a:moveTo>
                  <a:pt x="0" y="0"/>
                </a:moveTo>
                <a:lnTo>
                  <a:pt x="7692097" y="0"/>
                </a:lnTo>
                <a:lnTo>
                  <a:pt x="7692097" y="2637503"/>
                </a:lnTo>
                <a:lnTo>
                  <a:pt x="0" y="263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99" t="-118024" r="-68893" b="-12432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71235" y="1336018"/>
            <a:ext cx="9830946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Company Culture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14575" y="2665724"/>
            <a:ext cx="5627693" cy="286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1400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Our culture is rooted in Transparent Communication, Collaboration, Win-Win &amp; Sharing, and a strong Family spirit. We prioritize a people-first approach in all our endeavors, fostering trust and mutual respect within the team.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40899" y="1821131"/>
            <a:ext cx="5510534" cy="45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Values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52217" y="5531702"/>
            <a:ext cx="5487895" cy="45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Spirit</a:t>
            </a:r>
          </a:p>
        </p:txBody>
      </p:sp>
      <p:sp>
        <p:nvSpPr>
          <p:cNvPr id="17" name="AutoShape 17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1850061" y="793106"/>
            <a:ext cx="692319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44029675-8B16-A45B-B32A-6D75783E5016}"/>
              </a:ext>
            </a:extLst>
          </p:cNvPr>
          <p:cNvSpPr txBox="1"/>
          <p:nvPr/>
        </p:nvSpPr>
        <p:spPr>
          <a:xfrm>
            <a:off x="11882315" y="6537862"/>
            <a:ext cx="5627693" cy="286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sz="1400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Embodying the spirit of 'Dare to Challenge, Don't Fear Mistakes' and 'Teamwork, Grow Together,' we actively foster innovation, resilience, and collective growth within Jarvis, encouraging continuous learning and development.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257" y="4610176"/>
            <a:ext cx="6210089" cy="2136174"/>
          </a:xfrm>
          <a:custGeom>
            <a:avLst/>
            <a:gdLst/>
            <a:ahLst/>
            <a:cxnLst/>
            <a:rect l="l" t="t" r="r" b="b"/>
            <a:pathLst>
              <a:path w="6210089" h="2136174">
                <a:moveTo>
                  <a:pt x="0" y="0"/>
                </a:moveTo>
                <a:lnTo>
                  <a:pt x="6210089" y="0"/>
                </a:lnTo>
                <a:lnTo>
                  <a:pt x="6210089" y="2136174"/>
                </a:lnTo>
                <a:lnTo>
                  <a:pt x="0" y="213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351" b="-3733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68039" y="1570539"/>
            <a:ext cx="6744515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Ryan Lin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97551" y="2095500"/>
            <a:ext cx="3781390" cy="52290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Role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97551" y="2902776"/>
            <a:ext cx="4194335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Jarvis Principal and Main Investor, providing strategic direction and essential capital for innovation and growth initiatives.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02206" y="5735380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02206" y="6529044"/>
            <a:ext cx="4466203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Proven track record from key leadership roles at TutorABC and USERJOY Technology, contributing to significant technological advancements.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68410" y="2109111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Experience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68410" y="2902776"/>
            <a:ext cx="3980411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Over 14 years of distinguished professional experience, holding a Master's in Computer Science with deep expertise in CI/CD practices.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73065" y="5735381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Group Leadership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73065" y="6529044"/>
            <a:ext cx="4322313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Currently CEO of Katsumitec and a major shareholder across Siraya, Tomo, and Sky-Net, demonstrating broad influence and vision.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234893" y="4963632"/>
            <a:ext cx="1441094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668410" y="4935057"/>
            <a:ext cx="93703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3673065" y="8522234"/>
            <a:ext cx="93703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202206" y="8522234"/>
            <a:ext cx="1095275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1850061" y="793106"/>
            <a:ext cx="692319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605031" y="4738087"/>
            <a:ext cx="1399582" cy="0"/>
          </a:xfrm>
          <a:prstGeom prst="line">
            <a:avLst/>
          </a:prstGeom>
          <a:ln w="28575" cap="rnd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468039" y="5887067"/>
            <a:ext cx="1726449" cy="70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298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Growth</a:t>
            </a:r>
          </a:p>
        </p:txBody>
      </p:sp>
      <p:sp>
        <p:nvSpPr>
          <p:cNvPr id="4" name="AutoShape 4"/>
          <p:cNvSpPr/>
          <p:nvPr/>
        </p:nvSpPr>
        <p:spPr>
          <a:xfrm>
            <a:off x="3605031" y="6109238"/>
            <a:ext cx="1399582" cy="0"/>
          </a:xfrm>
          <a:prstGeom prst="line">
            <a:avLst/>
          </a:prstGeom>
          <a:ln w="28575" cap="rnd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68039" y="7265188"/>
            <a:ext cx="1755785" cy="70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298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Global</a:t>
            </a:r>
          </a:p>
        </p:txBody>
      </p:sp>
      <p:sp>
        <p:nvSpPr>
          <p:cNvPr id="6" name="AutoShape 6"/>
          <p:cNvSpPr/>
          <p:nvPr/>
        </p:nvSpPr>
        <p:spPr>
          <a:xfrm>
            <a:off x="3605031" y="7487359"/>
            <a:ext cx="1399582" cy="0"/>
          </a:xfrm>
          <a:prstGeom prst="line">
            <a:avLst/>
          </a:prstGeom>
          <a:ln w="28575" cap="rnd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362973" y="4099837"/>
            <a:ext cx="8896327" cy="4599737"/>
          </a:xfrm>
          <a:custGeom>
            <a:avLst/>
            <a:gdLst/>
            <a:ahLst/>
            <a:cxnLst/>
            <a:rect l="l" t="t" r="r" b="b"/>
            <a:pathLst>
              <a:path w="8896327" h="4599737">
                <a:moveTo>
                  <a:pt x="0" y="0"/>
                </a:moveTo>
                <a:lnTo>
                  <a:pt x="8896327" y="0"/>
                </a:lnTo>
                <a:lnTo>
                  <a:pt x="8896327" y="4599737"/>
                </a:lnTo>
                <a:lnTo>
                  <a:pt x="0" y="4599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683" t="-31082" r="-4988" b="-4783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68039" y="1820977"/>
            <a:ext cx="12869530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2026 Key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8039" y="4515916"/>
            <a:ext cx="1755785" cy="70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298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Revenue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79332" y="4544491"/>
            <a:ext cx="2137774" cy="20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Achieve 57.8B VND (~$220K USD) revenue target, securing Jarvis's financial growth and stability for the future.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79332" y="5922612"/>
            <a:ext cx="2137774" cy="20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Expand our dedicated team to 15 members and successfully onboard 50 new customers, enhancing our market presence.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79332" y="7293763"/>
            <a:ext cx="2137774" cy="20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Execute 3 significant cross-border projects and host 3 international exchanges, fostering collaboration and growth for Jarvis's future.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1850061" y="793106"/>
            <a:ext cx="692319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235" y="2254413"/>
            <a:ext cx="6263321" cy="8344775"/>
          </a:xfrm>
          <a:custGeom>
            <a:avLst/>
            <a:gdLst/>
            <a:ahLst/>
            <a:cxnLst/>
            <a:rect l="l" t="t" r="r" b="b"/>
            <a:pathLst>
              <a:path w="6263321" h="8344775">
                <a:moveTo>
                  <a:pt x="0" y="0"/>
                </a:moveTo>
                <a:lnTo>
                  <a:pt x="6263321" y="0"/>
                </a:lnTo>
                <a:lnTo>
                  <a:pt x="6263321" y="8344775"/>
                </a:lnTo>
                <a:lnTo>
                  <a:pt x="0" y="834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4" t="-3435" r="-10521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45934" y="5524500"/>
            <a:ext cx="8661955" cy="31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1903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To become a small yet mighty R&amp;D company in Vietnam, aligned with world-leading technical capabilities, pioneering advanced AGI applications globally.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45934" y="2282988"/>
            <a:ext cx="8413366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Vision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11850061" y="793106"/>
            <a:ext cx="6437939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257" y="4610176"/>
            <a:ext cx="6210089" cy="2136174"/>
          </a:xfrm>
          <a:custGeom>
            <a:avLst/>
            <a:gdLst/>
            <a:ahLst/>
            <a:cxnLst/>
            <a:rect l="l" t="t" r="r" b="b"/>
            <a:pathLst>
              <a:path w="6210089" h="2136174">
                <a:moveTo>
                  <a:pt x="0" y="0"/>
                </a:moveTo>
                <a:lnTo>
                  <a:pt x="6210089" y="0"/>
                </a:lnTo>
                <a:lnTo>
                  <a:pt x="6210089" y="2136174"/>
                </a:lnTo>
                <a:lnTo>
                  <a:pt x="0" y="213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351" b="-3733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68039" y="1570539"/>
            <a:ext cx="6744515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Philosophy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97551" y="2095500"/>
            <a:ext cx="3781390" cy="52290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Governance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97551" y="2902776"/>
            <a:ext cx="4194335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Establishing ethical guidelines and robust frameworks for AI development and deployment, ensuring responsible innovation.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02206" y="5735380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AI-Native Talent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02206" y="6529044"/>
            <a:ext cx="4466203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Cultivating and empowering talent with deep AI expertise and an innovative mindset, driving our technological edge.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68410" y="2109111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Lean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68410" y="2902776"/>
            <a:ext cx="3980411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Operating with an optimized, agile team focused on high efficiency and impact, leveraging individual strengths effectively.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73065" y="5735381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Full AI Integrat.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73065" y="6529044"/>
            <a:ext cx="4322313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Integrating AI across all operations and product development for maximum leverage, innovation, and strategic advantage.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234893" y="4963632"/>
            <a:ext cx="1441094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668410" y="4935057"/>
            <a:ext cx="93703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3673065" y="8522234"/>
            <a:ext cx="93703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202206" y="8522234"/>
            <a:ext cx="1095275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1850061" y="793106"/>
            <a:ext cx="692319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257" y="4610176"/>
            <a:ext cx="6210089" cy="2136174"/>
          </a:xfrm>
          <a:custGeom>
            <a:avLst/>
            <a:gdLst/>
            <a:ahLst/>
            <a:cxnLst/>
            <a:rect l="l" t="t" r="r" b="b"/>
            <a:pathLst>
              <a:path w="6210089" h="2136174">
                <a:moveTo>
                  <a:pt x="0" y="0"/>
                </a:moveTo>
                <a:lnTo>
                  <a:pt x="6210089" y="0"/>
                </a:lnTo>
                <a:lnTo>
                  <a:pt x="6210089" y="2136174"/>
                </a:lnTo>
                <a:lnTo>
                  <a:pt x="0" y="213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351" b="-3733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68039" y="1570539"/>
            <a:ext cx="6744515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Values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97551" y="2095500"/>
            <a:ext cx="3781390" cy="52290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Transparent Comm.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97551" y="2902776"/>
            <a:ext cx="4194335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Fostering open and honest communication throughout the organization to build trust, clarity, and mutual understanding.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02206" y="5735380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Win-Win &amp; Sharing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02206" y="6529044"/>
            <a:ext cx="4466203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Promoting mutual benefit and shared success, ensuring everyone gains from our achievements and growth.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68410" y="2109111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Collaboration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68410" y="2902776"/>
            <a:ext cx="3980411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Working together effectively across teams to achieve shared goals and drive collective success and innovation.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73065" y="5735381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Family Spirit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73065" y="6529044"/>
            <a:ext cx="4322313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Building a supportive, inclusive, and caring environment, treating colleagues like family members.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234893" y="4963632"/>
            <a:ext cx="1441094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668410" y="4935057"/>
            <a:ext cx="93703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3673065" y="8522234"/>
            <a:ext cx="93703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202206" y="8522234"/>
            <a:ext cx="1095275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1850061" y="793106"/>
            <a:ext cx="692319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0252" y="9719678"/>
            <a:ext cx="2033560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850061" y="1905707"/>
            <a:ext cx="5409239" cy="6613004"/>
          </a:xfrm>
          <a:custGeom>
            <a:avLst/>
            <a:gdLst/>
            <a:ahLst/>
            <a:cxnLst/>
            <a:rect l="l" t="t" r="r" b="b"/>
            <a:pathLst>
              <a:path w="5409239" h="6613004">
                <a:moveTo>
                  <a:pt x="0" y="0"/>
                </a:moveTo>
                <a:lnTo>
                  <a:pt x="5409239" y="0"/>
                </a:lnTo>
                <a:lnTo>
                  <a:pt x="5409239" y="6613003"/>
                </a:lnTo>
                <a:lnTo>
                  <a:pt x="0" y="6613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794" r="-93972" b="-554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1235" y="1994237"/>
            <a:ext cx="9568716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2026 Financial Goals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5545673"/>
            <a:ext cx="2889220" cy="22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  <a:spcBef>
                <a:spcPct val="0"/>
              </a:spcBef>
            </a:pPr>
            <a:r>
              <a:rPr lang="en-US" sz="134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Targeting 57.8 billion VND in annual revenue, approximately $220,000 USD, driven by diverse income streams and strategic projects.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235" y="4762500"/>
            <a:ext cx="2038912" cy="28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57.8B VND Revenue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5029" y="5545673"/>
            <a:ext cx="2879381" cy="225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85"/>
              </a:lnSpc>
              <a:spcBef>
                <a:spcPct val="0"/>
              </a:spcBef>
            </a:pPr>
            <a:r>
              <a:rPr lang="en-US" sz="134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Achieve financial sustainability and break-even point by the second quarter of 2027 through prudent management and growth strategies.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05029" y="4762500"/>
            <a:ext cx="2461861" cy="28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Break-even by 2027 Q2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89210" y="5545673"/>
            <a:ext cx="3488390" cy="22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  <a:spcBef>
                <a:spcPct val="0"/>
              </a:spcBef>
            </a:pPr>
            <a:r>
              <a:rPr lang="en-US" sz="134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Revenue will come from Siraya Service Fee, Anti-Hijacking Commission (targeting 50 customers), Product Maintenance, TOMO AI HR Project ($6,000 USD), and Sky-Net GC Project ($50,000+ USD).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9210" y="4762500"/>
            <a:ext cx="2221528" cy="28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Diverse Revenue Streams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1850061" y="793106"/>
            <a:ext cx="697692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0252" y="9719678"/>
            <a:ext cx="2033560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850061" y="1905707"/>
            <a:ext cx="5409239" cy="6613004"/>
          </a:xfrm>
          <a:custGeom>
            <a:avLst/>
            <a:gdLst/>
            <a:ahLst/>
            <a:cxnLst/>
            <a:rect l="l" t="t" r="r" b="b"/>
            <a:pathLst>
              <a:path w="5409239" h="6613004">
                <a:moveTo>
                  <a:pt x="0" y="0"/>
                </a:moveTo>
                <a:lnTo>
                  <a:pt x="5409239" y="0"/>
                </a:lnTo>
                <a:lnTo>
                  <a:pt x="5409239" y="6613003"/>
                </a:lnTo>
                <a:lnTo>
                  <a:pt x="0" y="6613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794" r="-93972" b="-554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1235" y="1994237"/>
            <a:ext cx="9568716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Organization Goals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235" y="5545673"/>
            <a:ext cx="2889220" cy="22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  <a:spcBef>
                <a:spcPct val="0"/>
              </a:spcBef>
            </a:pPr>
            <a:r>
              <a:rPr lang="en-US" sz="134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Expand our dynamic team from the current 8 members to 15 by Q4 2026, strengthening our R&amp;D and operational capabilities significantly.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235" y="4762500"/>
            <a:ext cx="2038912" cy="28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Team Growth: 8 → 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5029" y="5545673"/>
            <a:ext cx="2879381" cy="2253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885"/>
              </a:lnSpc>
              <a:spcBef>
                <a:spcPct val="0"/>
              </a:spcBef>
            </a:pPr>
            <a:r>
              <a:rPr lang="en-US" sz="134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Recruit a highly skilled Technical Lead with an entrepreneurial mindset in Q1, vital for driving innovation and project success.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05029" y="4762500"/>
            <a:ext cx="2461861" cy="28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Key Hire: Tech Lead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89210" y="5545673"/>
            <a:ext cx="3488390" cy="22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85"/>
              </a:lnSpc>
              <a:spcBef>
                <a:spcPct val="0"/>
              </a:spcBef>
            </a:pPr>
            <a:r>
              <a:rPr lang="en-US" sz="134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Strategic team expansion throughout the year: +3 in Q1, +2 in Q2, +1 in Q3, and +1 in Q4, ensuring sustainable growth and integration.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9210" y="4762500"/>
            <a:ext cx="2221528" cy="28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3"/>
              </a:lnSpc>
            </a:pPr>
            <a:r>
              <a:rPr lang="en-US" sz="1702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Phased Expansion Plan</a:t>
            </a:r>
          </a:p>
        </p:txBody>
      </p:sp>
      <p:sp>
        <p:nvSpPr>
          <p:cNvPr id="12" name="AutoShape 12"/>
          <p:cNvSpPr/>
          <p:nvPr/>
        </p:nvSpPr>
        <p:spPr>
          <a:xfrm flipV="1">
            <a:off x="11850061" y="793106"/>
            <a:ext cx="697692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257" y="4610176"/>
            <a:ext cx="6210089" cy="2136174"/>
          </a:xfrm>
          <a:custGeom>
            <a:avLst/>
            <a:gdLst/>
            <a:ahLst/>
            <a:cxnLst/>
            <a:rect l="l" t="t" r="r" b="b"/>
            <a:pathLst>
              <a:path w="6210089" h="2136174">
                <a:moveTo>
                  <a:pt x="0" y="0"/>
                </a:moveTo>
                <a:lnTo>
                  <a:pt x="6210089" y="0"/>
                </a:lnTo>
                <a:lnTo>
                  <a:pt x="6210089" y="2136174"/>
                </a:lnTo>
                <a:lnTo>
                  <a:pt x="0" y="2136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351" b="-3733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68039" y="1570539"/>
            <a:ext cx="6744515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&amp; Tech Goals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97551" y="2095500"/>
            <a:ext cx="3781390" cy="52290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Existing Products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97551" y="2902776"/>
            <a:ext cx="4194335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Continuously enhance our Customer Portal System and Anti-Hijacking Product, ensuring market competitiveness and user satisfaction.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02206" y="5735380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Dev Process Stream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02206" y="6529044"/>
            <a:ext cx="4466203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Implement a Standardized Development Process and a comprehensive Project Management System in Q1 for enhanced efficiency.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68410" y="2109111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TOMO AI HR Launch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68410" y="2902776"/>
            <a:ext cx="3980411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Prepare for TOMO AI HR project localization in Q2 and initiate robust sales activities by Q3 2026 for effective market penetration.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73065" y="5735381"/>
            <a:ext cx="3781390" cy="51193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2800" b="1" dirty="0">
                <a:solidFill>
                  <a:srgbClr val="2254C5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Quality &amp; Skill Dev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73065" y="6529044"/>
            <a:ext cx="4322313" cy="33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19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Initiate Vibe Coding Training (Q1-Q2) and integrate Automated Testing (Q2) to elevate code quality and team expertise.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234893" y="4963632"/>
            <a:ext cx="1441094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3668410" y="4935057"/>
            <a:ext cx="93703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3673065" y="8522234"/>
            <a:ext cx="93703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202206" y="8522234"/>
            <a:ext cx="1095275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1850061" y="793106"/>
            <a:ext cx="692319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235" y="1564383"/>
            <a:ext cx="9842757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Global Expansion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601200" y="3843451"/>
            <a:ext cx="1844776" cy="1161055"/>
            <a:chOff x="0" y="0"/>
            <a:chExt cx="1656601" cy="1042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743142" y="4310989"/>
            <a:ext cx="156926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Exchange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7917" y="3958613"/>
            <a:ext cx="1731341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Q1 Exch.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01200" y="5630081"/>
            <a:ext cx="1844776" cy="1161055"/>
            <a:chOff x="0" y="0"/>
            <a:chExt cx="1656601" cy="1042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743142" y="6097619"/>
            <a:ext cx="156926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Exchange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6082" y="5807620"/>
            <a:ext cx="1733176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Q3 Exch.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601200" y="7416711"/>
            <a:ext cx="1844776" cy="1161055"/>
            <a:chOff x="0" y="0"/>
            <a:chExt cx="1656601" cy="10426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09009" y="7884248"/>
            <a:ext cx="164479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Exchange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3500" y="7594250"/>
            <a:ext cx="1720176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Q4 Party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07668" y="3814876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Facilitate a cross-border exchange event by the end of Q1 to foster global collaboration and team synergy.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07668" y="5601506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Organize a second cross-border exchange in Q3, strengthening international ties and knowledge sharing across our teams.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07668" y="7388136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Host a year-end party in Q4, bringing together our global teams for celebration and future strategic planning.</a:t>
            </a:r>
          </a:p>
        </p:txBody>
      </p:sp>
      <p:sp>
        <p:nvSpPr>
          <p:cNvPr id="22" name="AutoShape 2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1850061" y="793106"/>
            <a:ext cx="692319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DCDE398C-D1DC-E935-97BD-862FE3891334}"/>
              </a:ext>
            </a:extLst>
          </p:cNvPr>
          <p:cNvGrpSpPr/>
          <p:nvPr/>
        </p:nvGrpSpPr>
        <p:grpSpPr>
          <a:xfrm>
            <a:off x="1096848" y="3814876"/>
            <a:ext cx="1844776" cy="1161055"/>
            <a:chOff x="0" y="0"/>
            <a:chExt cx="1656601" cy="1042622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946BCED-2760-7046-98D2-FB09A68CF62F}"/>
                </a:ext>
              </a:extLst>
            </p:cNvPr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F55386B5-4B81-5A2E-5E93-9A298162D460}"/>
              </a:ext>
            </a:extLst>
          </p:cNvPr>
          <p:cNvSpPr txBox="1"/>
          <p:nvPr/>
        </p:nvSpPr>
        <p:spPr>
          <a:xfrm>
            <a:off x="1238790" y="4282414"/>
            <a:ext cx="156926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1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73821A1C-885A-2CD8-A591-BEEF0EC39D1D}"/>
              </a:ext>
            </a:extLst>
          </p:cNvPr>
          <p:cNvSpPr txBox="1"/>
          <p:nvPr/>
        </p:nvSpPr>
        <p:spPr>
          <a:xfrm>
            <a:off x="1153565" y="3930038"/>
            <a:ext cx="1731341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TOMO AI</a:t>
            </a:r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B6760210-CF3C-76A4-C8E0-263F19F61277}"/>
              </a:ext>
            </a:extLst>
          </p:cNvPr>
          <p:cNvGrpSpPr/>
          <p:nvPr/>
        </p:nvGrpSpPr>
        <p:grpSpPr>
          <a:xfrm>
            <a:off x="1096848" y="5601506"/>
            <a:ext cx="1844776" cy="1161055"/>
            <a:chOff x="0" y="0"/>
            <a:chExt cx="1656601" cy="1042622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A63091F-44ED-0BBF-0431-584FFCD332CA}"/>
                </a:ext>
              </a:extLst>
            </p:cNvPr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F81A254E-ABAC-76E9-1734-EA89BE187B91}"/>
              </a:ext>
            </a:extLst>
          </p:cNvPr>
          <p:cNvSpPr txBox="1"/>
          <p:nvPr/>
        </p:nvSpPr>
        <p:spPr>
          <a:xfrm>
            <a:off x="1238790" y="6069044"/>
            <a:ext cx="156926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2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07920187-7874-0344-BDFD-0B13A63690B1}"/>
              </a:ext>
            </a:extLst>
          </p:cNvPr>
          <p:cNvSpPr txBox="1"/>
          <p:nvPr/>
        </p:nvSpPr>
        <p:spPr>
          <a:xfrm>
            <a:off x="1151730" y="5779045"/>
            <a:ext cx="1733176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Sky-Net</a:t>
            </a:r>
          </a:p>
        </p:txBody>
      </p:sp>
      <p:grpSp>
        <p:nvGrpSpPr>
          <p:cNvPr id="32" name="Group 13">
            <a:extLst>
              <a:ext uri="{FF2B5EF4-FFF2-40B4-BE49-F238E27FC236}">
                <a16:creationId xmlns:a16="http://schemas.microsoft.com/office/drawing/2014/main" id="{5B60F2F4-DE2C-808A-B125-8E46762DFF53}"/>
              </a:ext>
            </a:extLst>
          </p:cNvPr>
          <p:cNvGrpSpPr/>
          <p:nvPr/>
        </p:nvGrpSpPr>
        <p:grpSpPr>
          <a:xfrm>
            <a:off x="1096848" y="7388136"/>
            <a:ext cx="1844776" cy="1161055"/>
            <a:chOff x="0" y="0"/>
            <a:chExt cx="1656601" cy="1042622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C4411F28-F714-3B8B-6017-61F8A5AE43CC}"/>
                </a:ext>
              </a:extLst>
            </p:cNvPr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34" name="TextBox 15">
            <a:extLst>
              <a:ext uri="{FF2B5EF4-FFF2-40B4-BE49-F238E27FC236}">
                <a16:creationId xmlns:a16="http://schemas.microsoft.com/office/drawing/2014/main" id="{3882E0A9-297B-EDDC-EB62-ACC1A279F880}"/>
              </a:ext>
            </a:extLst>
          </p:cNvPr>
          <p:cNvSpPr txBox="1"/>
          <p:nvPr/>
        </p:nvSpPr>
        <p:spPr>
          <a:xfrm>
            <a:off x="1204657" y="7855673"/>
            <a:ext cx="164479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Project 3</a:t>
            </a: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65408606-4433-C658-4407-96799D13E3D3}"/>
              </a:ext>
            </a:extLst>
          </p:cNvPr>
          <p:cNvSpPr txBox="1"/>
          <p:nvPr/>
        </p:nvSpPr>
        <p:spPr>
          <a:xfrm>
            <a:off x="1159148" y="7565675"/>
            <a:ext cx="1720176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Team R&amp;D</a:t>
            </a: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192F5B4F-F7C7-EC89-D3EE-3D088F614B27}"/>
              </a:ext>
            </a:extLst>
          </p:cNvPr>
          <p:cNvSpPr txBox="1"/>
          <p:nvPr/>
        </p:nvSpPr>
        <p:spPr>
          <a:xfrm>
            <a:off x="3503316" y="3786301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Cross-border expansion of TOMO AI HR, focusing on localization and sales in new markets to broaden our reach.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41DECBE-84E0-E80C-2529-F990589303BC}"/>
              </a:ext>
            </a:extLst>
          </p:cNvPr>
          <p:cNvSpPr txBox="1"/>
          <p:nvPr/>
        </p:nvSpPr>
        <p:spPr>
          <a:xfrm>
            <a:off x="3503316" y="5572931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Engage in Sky-Net GC Project, aiming to integrate with 100+ games for broader market presence and user base.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2E509EBE-97F8-CF11-4DE9-8370C74C19FA}"/>
              </a:ext>
            </a:extLst>
          </p:cNvPr>
          <p:cNvSpPr txBox="1"/>
          <p:nvPr/>
        </p:nvSpPr>
        <p:spPr>
          <a:xfrm>
            <a:off x="3503316" y="7359561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Develop an internal R&amp;D product with international market potential, showcasing our innovative capabilities globally.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235" y="1564383"/>
            <a:ext cx="9842757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6600" b="1" dirty="0">
                <a:solidFill>
                  <a:srgbClr val="2254C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Unicorn Group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601200" y="3843451"/>
            <a:ext cx="1844776" cy="1161055"/>
            <a:chOff x="0" y="0"/>
            <a:chExt cx="1656601" cy="1042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743142" y="4310989"/>
            <a:ext cx="156926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AI Startup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7917" y="3958613"/>
            <a:ext cx="1731341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Tomo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601200" y="5630081"/>
            <a:ext cx="1844776" cy="1161055"/>
            <a:chOff x="0" y="0"/>
            <a:chExt cx="1656601" cy="10426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743142" y="6097619"/>
            <a:ext cx="156926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IT Solut.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6082" y="5807620"/>
            <a:ext cx="1733176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Sky-Net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601200" y="7416711"/>
            <a:ext cx="1844776" cy="1161055"/>
            <a:chOff x="0" y="0"/>
            <a:chExt cx="1656601" cy="10426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09009" y="7884248"/>
            <a:ext cx="164479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Game Pub.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3500" y="7594250"/>
            <a:ext cx="1720176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Ariel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07668" y="3814876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An emerging AI startup focused on pioneering artificial intelligence technologies and groundbreaking applications.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07668" y="5601506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Provides comprehensive IT solutions, ensuring efficient and reliable technological operations across various industries.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07668" y="7388136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Specializes in game publishing, bringing engaging interactive experiences to a wider global audience effectively.</a:t>
            </a:r>
          </a:p>
        </p:txBody>
      </p:sp>
      <p:sp>
        <p:nvSpPr>
          <p:cNvPr id="22" name="AutoShape 22"/>
          <p:cNvSpPr/>
          <p:nvPr/>
        </p:nvSpPr>
        <p:spPr>
          <a:xfrm>
            <a:off x="-1024145" y="9719678"/>
            <a:ext cx="20443391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1850061" y="793106"/>
            <a:ext cx="6923190" cy="0"/>
          </a:xfrm>
          <a:prstGeom prst="line">
            <a:avLst/>
          </a:prstGeom>
          <a:ln w="28575" cap="flat">
            <a:solidFill>
              <a:srgbClr val="2254C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DCDE398C-D1DC-E935-97BD-862FE3891334}"/>
              </a:ext>
            </a:extLst>
          </p:cNvPr>
          <p:cNvGrpSpPr/>
          <p:nvPr/>
        </p:nvGrpSpPr>
        <p:grpSpPr>
          <a:xfrm>
            <a:off x="1096848" y="3814876"/>
            <a:ext cx="1844776" cy="1161055"/>
            <a:chOff x="0" y="0"/>
            <a:chExt cx="1656601" cy="1042622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946BCED-2760-7046-98D2-FB09A68CF62F}"/>
                </a:ext>
              </a:extLst>
            </p:cNvPr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F55386B5-4B81-5A2E-5E93-9A298162D460}"/>
              </a:ext>
            </a:extLst>
          </p:cNvPr>
          <p:cNvSpPr txBox="1"/>
          <p:nvPr/>
        </p:nvSpPr>
        <p:spPr>
          <a:xfrm>
            <a:off x="1238790" y="4282414"/>
            <a:ext cx="156926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Cloud/CDN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73821A1C-885A-2CD8-A591-BEEF0EC39D1D}"/>
              </a:ext>
            </a:extLst>
          </p:cNvPr>
          <p:cNvSpPr txBox="1"/>
          <p:nvPr/>
        </p:nvSpPr>
        <p:spPr>
          <a:xfrm>
            <a:off x="1153565" y="3930038"/>
            <a:ext cx="1731341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Siraya</a:t>
            </a:r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B6760210-CF3C-76A4-C8E0-263F19F61277}"/>
              </a:ext>
            </a:extLst>
          </p:cNvPr>
          <p:cNvGrpSpPr/>
          <p:nvPr/>
        </p:nvGrpSpPr>
        <p:grpSpPr>
          <a:xfrm>
            <a:off x="1096848" y="5601506"/>
            <a:ext cx="1844776" cy="1161055"/>
            <a:chOff x="0" y="0"/>
            <a:chExt cx="1656601" cy="1042622"/>
          </a:xfrm>
        </p:grpSpPr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A63091F-44ED-0BBF-0431-584FFCD332CA}"/>
                </a:ext>
              </a:extLst>
            </p:cNvPr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F81A254E-ABAC-76E9-1734-EA89BE187B91}"/>
              </a:ext>
            </a:extLst>
          </p:cNvPr>
          <p:cNvSpPr txBox="1"/>
          <p:nvPr/>
        </p:nvSpPr>
        <p:spPr>
          <a:xfrm>
            <a:off x="1238790" y="6069044"/>
            <a:ext cx="156926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Software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07920187-7874-0344-BDFD-0B13A63690B1}"/>
              </a:ext>
            </a:extLst>
          </p:cNvPr>
          <p:cNvSpPr txBox="1"/>
          <p:nvPr/>
        </p:nvSpPr>
        <p:spPr>
          <a:xfrm>
            <a:off x="1151730" y="5779045"/>
            <a:ext cx="1733176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Jarvis</a:t>
            </a:r>
          </a:p>
        </p:txBody>
      </p:sp>
      <p:grpSp>
        <p:nvGrpSpPr>
          <p:cNvPr id="32" name="Group 13">
            <a:extLst>
              <a:ext uri="{FF2B5EF4-FFF2-40B4-BE49-F238E27FC236}">
                <a16:creationId xmlns:a16="http://schemas.microsoft.com/office/drawing/2014/main" id="{5B60F2F4-DE2C-808A-B125-8E46762DFF53}"/>
              </a:ext>
            </a:extLst>
          </p:cNvPr>
          <p:cNvGrpSpPr/>
          <p:nvPr/>
        </p:nvGrpSpPr>
        <p:grpSpPr>
          <a:xfrm>
            <a:off x="1096848" y="7388136"/>
            <a:ext cx="1844776" cy="1161055"/>
            <a:chOff x="0" y="0"/>
            <a:chExt cx="1656601" cy="1042622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C4411F28-F714-3B8B-6017-61F8A5AE43CC}"/>
                </a:ext>
              </a:extLst>
            </p:cNvPr>
            <p:cNvSpPr/>
            <p:nvPr/>
          </p:nvSpPr>
          <p:spPr>
            <a:xfrm>
              <a:off x="0" y="0"/>
              <a:ext cx="1656601" cy="1042622"/>
            </a:xfrm>
            <a:custGeom>
              <a:avLst/>
              <a:gdLst/>
              <a:ahLst/>
              <a:cxnLst/>
              <a:rect l="l" t="t" r="r" b="b"/>
              <a:pathLst>
                <a:path w="1656601" h="1042622">
                  <a:moveTo>
                    <a:pt x="0" y="0"/>
                  </a:moveTo>
                  <a:lnTo>
                    <a:pt x="1656601" y="0"/>
                  </a:lnTo>
                  <a:lnTo>
                    <a:pt x="1656601" y="1042622"/>
                  </a:lnTo>
                  <a:lnTo>
                    <a:pt x="0" y="1042622"/>
                  </a:lnTo>
                  <a:close/>
                </a:path>
              </a:pathLst>
            </a:custGeom>
            <a:solidFill>
              <a:srgbClr val="2254C5"/>
            </a:solidFill>
          </p:spPr>
        </p:sp>
      </p:grpSp>
      <p:sp>
        <p:nvSpPr>
          <p:cNvPr id="34" name="TextBox 15">
            <a:extLst>
              <a:ext uri="{FF2B5EF4-FFF2-40B4-BE49-F238E27FC236}">
                <a16:creationId xmlns:a16="http://schemas.microsoft.com/office/drawing/2014/main" id="{3882E0A9-297B-EDDC-EB62-ACC1A279F880}"/>
              </a:ext>
            </a:extLst>
          </p:cNvPr>
          <p:cNvSpPr txBox="1"/>
          <p:nvPr/>
        </p:nvSpPr>
        <p:spPr>
          <a:xfrm>
            <a:off x="1204657" y="7855673"/>
            <a:ext cx="164479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iGaming</a:t>
            </a: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65408606-4433-C658-4407-96799D13E3D3}"/>
              </a:ext>
            </a:extLst>
          </p:cNvPr>
          <p:cNvSpPr txBox="1"/>
          <p:nvPr/>
        </p:nvSpPr>
        <p:spPr>
          <a:xfrm>
            <a:off x="1159148" y="7565675"/>
            <a:ext cx="1720176" cy="17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75" b="1" dirty="0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Katsumitec</a:t>
            </a: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192F5B4F-F7C7-EC89-D3EE-3D088F614B27}"/>
              </a:ext>
            </a:extLst>
          </p:cNvPr>
          <p:cNvSpPr txBox="1"/>
          <p:nvPr/>
        </p:nvSpPr>
        <p:spPr>
          <a:xfrm>
            <a:off x="3503316" y="3786301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A key entity specializing in robust Cloud, CDN, and Security services, supporting essential digital infrastructure globally.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141DECBE-84E0-E80C-2529-F990589303BC}"/>
              </a:ext>
            </a:extLst>
          </p:cNvPr>
          <p:cNvSpPr txBox="1"/>
          <p:nvPr/>
        </p:nvSpPr>
        <p:spPr>
          <a:xfrm>
            <a:off x="3503316" y="5572931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The core software development arm, driving innovation in AGI applications and cutting-edge solutions for various sectors.</a:t>
            </a:r>
          </a:p>
        </p:txBody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2E509EBE-97F8-CF11-4DE9-8370C74C19FA}"/>
              </a:ext>
            </a:extLst>
          </p:cNvPr>
          <p:cNvSpPr txBox="1"/>
          <p:nvPr/>
        </p:nvSpPr>
        <p:spPr>
          <a:xfrm>
            <a:off x="3503316" y="7359561"/>
            <a:ext cx="5380152" cy="226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17"/>
              </a:lnSpc>
            </a:pPr>
            <a:r>
              <a:rPr lang="en-US" sz="1369" dirty="0">
                <a:solidFill>
                  <a:srgbClr val="2254C5"/>
                </a:solidFill>
                <a:latin typeface="Montserrat"/>
                <a:ea typeface="Montserrat"/>
                <a:cs typeface="Montserrat"/>
                <a:sym typeface="Montserrat"/>
              </a:rPr>
              <a:t>Dedicated to iGaming Research &amp; Development, pushing boundaries in interactive entertainment technologies.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807</Words>
  <Application>Microsoft Macintosh PowerPoint</Application>
  <PresentationFormat>Custom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Montserrat Semi-Bold</vt:lpstr>
      <vt:lpstr>Montserrat Bold</vt:lpstr>
      <vt:lpstr>Arial</vt:lpstr>
      <vt:lpstr>Montserrat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Business Pitch Deck Presentation</dc:title>
  <cp:lastModifiedBy>Julian</cp:lastModifiedBy>
  <cp:revision>31</cp:revision>
  <dcterms:created xsi:type="dcterms:W3CDTF">2006-08-16T00:00:00Z</dcterms:created>
  <dcterms:modified xsi:type="dcterms:W3CDTF">2025-10-05T03:47:56Z</dcterms:modified>
  <dc:identifier>DAGxKLXoXEA</dc:identifier>
</cp:coreProperties>
</file>